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e DUCREUX" initials="L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 autoAdjust="0"/>
    <p:restoredTop sz="80426" autoAdjust="0"/>
  </p:normalViewPr>
  <p:slideViewPr>
    <p:cSldViewPr snapToGrid="0">
      <p:cViewPr>
        <p:scale>
          <a:sx n="33" d="100"/>
          <a:sy n="33" d="100"/>
        </p:scale>
        <p:origin x="4448" y="1728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9E5CD-0B1A-44A5-B549-C980357B1A85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30FD6-42F8-4971-AE0D-8616A37B851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493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530FD6-42F8-4971-AE0D-8616A37B851B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570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0FD6-42F8-4971-AE0D-8616A37B851B}" type="slidenum">
              <a:rPr lang="fr-FR" smtClean="0">
                <a:solidFill>
                  <a:prstClr val="black"/>
                </a:solidFill>
              </a:rPr>
              <a:pPr/>
              <a:t>2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0FD6-42F8-4971-AE0D-8616A37B851B}" type="slidenum">
              <a:rPr lang="fr-FR" smtClean="0">
                <a:solidFill>
                  <a:prstClr val="black"/>
                </a:solidFill>
              </a:rPr>
              <a:pPr/>
              <a:t>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01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0FD6-42F8-4971-AE0D-8616A37B851B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924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30FD6-42F8-4971-AE0D-8616A37B851B}" type="slidenum">
              <a:rPr lang="fr-FR" smtClean="0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195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530FD6-42F8-4971-AE0D-8616A37B851B}" type="slidenum">
              <a:rPr lang="fr-FR" smtClean="0">
                <a:solidFill>
                  <a:prstClr val="black"/>
                </a:solidFill>
              </a:rPr>
              <a:pPr/>
              <a:t>6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797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530FD6-42F8-4971-AE0D-8616A37B851B}" type="slidenum">
              <a:rPr lang="fr-FR" smtClean="0">
                <a:solidFill>
                  <a:prstClr val="black"/>
                </a:solidFill>
              </a:rPr>
              <a:pPr/>
              <a:t>10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64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74E5168-BCBE-4282-8215-D0BBC4A6E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94A199B1-F485-4B10-AE69-2D2EB50DB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9198EBF8-DE6D-4771-85D9-22575D96E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D017-A938-40D2-8033-AC21503045F6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E16A2ABB-6681-4559-A903-90D9958F1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4BDD8AA-39FC-43E3-8534-BF86A06EA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19ADD-6FB3-4056-811B-3D2A17E5504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38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F91FE9D-A5AA-4A1D-B3EA-200F15E76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4BEFC90A-76F0-4655-A953-DAE91F2FB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183B44E0-547C-4DF5-83E0-170BB0372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D017-A938-40D2-8033-AC21503045F6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3BD5E0D-7D2C-488F-AE53-DD4BDBF0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79C2067-7BE9-4417-A97D-DF2F66731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19ADD-6FB3-4056-811B-3D2A17E5504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133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C074BC04-D1CB-4BE8-9C3E-4A2E114626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E44383E8-AAC2-40B2-B9BD-22337F9FE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759F5B26-ACAB-452F-8F3A-A1DF2C6A7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D017-A938-40D2-8033-AC21503045F6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BF4A05E3-19DD-4A48-855F-50EBCDEAA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1381EE0-988B-47C5-A20B-6F2D3FA48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19ADD-6FB3-4056-811B-3D2A17E5504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26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E71FDEB-257F-4366-973F-54378DAF5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C91FBC7-DDAA-4BD8-AAE4-F4DB5F1D3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FF63B89-928E-461F-B779-92B424342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D017-A938-40D2-8033-AC21503045F6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D64F9812-A720-4F5C-8DB0-F7F3B61E5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0BF8F5BB-28A5-4F8D-9A60-ACF065EE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19ADD-6FB3-4056-811B-3D2A17E5504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1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9048506-ECBA-4ED5-8E9D-9404C5935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A04F4F82-7104-4C7F-B1D3-15C03B730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C5F2B82-066C-4B7F-AD3F-21634A8FC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D017-A938-40D2-8033-AC21503045F6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6138E287-D204-48F2-B9B8-9115F6791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CDB2359F-DE92-41A3-A2DC-14E98AD40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19ADD-6FB3-4056-811B-3D2A17E5504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816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67B8001-3F56-4D43-98D2-FE0AB1483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E24ADCAD-F9A5-4064-88F9-67EDDDE647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A8CB9DF9-2A39-48B3-B851-66CA4BD56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0A3351C6-6373-48FB-9B0D-8A2E3C126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D017-A938-40D2-8033-AC21503045F6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3BC42FE4-919A-441A-BAB0-FD724700C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E98E4501-F60E-4F4B-9A79-5455601C0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19ADD-6FB3-4056-811B-3D2A17E5504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9116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2849A6B-A6C8-428F-AF1B-EEAA214DF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261C1681-DDC6-40BA-B374-8DBD7E3B9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C31D73BE-BEE9-4382-AE43-963E0A148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099FAFD6-F96D-452E-98E9-0CC6B010EE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8D7C802C-D909-46E8-BA7E-6100017348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4C8461EC-F4A8-4F5A-9937-D0ACAE18D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D017-A938-40D2-8033-AC21503045F6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BA9BBBB0-CF67-45D5-919F-1A1460D22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BFF1268E-C257-428B-BBC6-ABB166BFE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19ADD-6FB3-4056-811B-3D2A17E5504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11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5408836-06F0-4246-865F-C5B33FE4E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C773C1A0-0448-49A3-90DD-EC30C5568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D017-A938-40D2-8033-AC21503045F6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93B40134-E6E8-411A-92AF-BAAEE255C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92AE60EA-6DF9-4EC0-82EF-A74E4DA4F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19ADD-6FB3-4056-811B-3D2A17E5504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20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585FAFC1-27AB-48F5-AB52-7EB7CC2A2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D017-A938-40D2-8033-AC21503045F6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CA96D9EA-9F0E-42CC-B022-200412A19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A45140BE-67B2-4CCF-964D-62359D35A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19ADD-6FB3-4056-811B-3D2A17E5504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60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FBBBC1A-30A8-43BA-A354-582CBAC6F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4552B482-BA42-4C67-8B2B-944D90317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63FFD03E-E599-4F4E-868D-89DEF5C40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B2A8075A-08CF-4B25-8A1A-825064C15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D017-A938-40D2-8033-AC21503045F6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47B78D16-B783-4D97-A7D9-A50DFE1C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4C44E0EF-A89C-4746-B7A5-B299BA6B5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19ADD-6FB3-4056-811B-3D2A17E5504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93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00B01DA-EF65-412D-88C7-49086FAB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CBEC7B72-A36A-4C12-ABBC-F4EBD6D0CF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AE68E1E9-AB65-4C41-84AD-45EAE040C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3496D2F5-39D2-469E-9943-C56DDA817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D017-A938-40D2-8033-AC21503045F6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0747AFE3-05B5-4401-986C-2B2F6D722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7B8C224B-FA71-4224-9F0B-9064FFE16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19ADD-6FB3-4056-811B-3D2A17E5504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27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536B0DAF-C3ED-45D3-9E17-11733CEBE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F06EF77D-A052-46B3-BC10-0D64AE585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60F70AE3-471A-4D55-84A2-47D1A97A8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5D017-A938-40D2-8033-AC21503045F6}" type="datetimeFigureOut">
              <a:rPr lang="fr-FR" smtClean="0"/>
              <a:pPr/>
              <a:t>30/04/2020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9DC0B2F-E3A3-47BD-B32B-2AB5B2988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D99A609C-CBEC-484B-B58E-A55512CE10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19ADD-6FB3-4056-811B-3D2A17E5504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792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MASQUE_PUBLISHER_TEXTE_EUROPE_10_10-3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06972" y="2248516"/>
            <a:ext cx="9020033" cy="1763926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accent6">
                    <a:lumMod val="50000"/>
                  </a:schemeClr>
                </a:solidFill>
              </a:rPr>
              <a:t>Consultations préparatoires au lancement de la programmation 2021-2027 FEDER FSE+</a:t>
            </a:r>
            <a:endParaRPr lang="fr-FR" dirty="0"/>
          </a:p>
        </p:txBody>
      </p:sp>
      <p:pic>
        <p:nvPicPr>
          <p:cNvPr id="5" name="Image 4" descr="LOGO_région_GP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746" y="6188541"/>
            <a:ext cx="566777" cy="492038"/>
          </a:xfrm>
          <a:prstGeom prst="rect">
            <a:avLst/>
          </a:prstGeom>
        </p:spPr>
      </p:pic>
      <p:pic>
        <p:nvPicPr>
          <p:cNvPr id="6" name="Image 5" descr="LOGO_RF_GP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262" y="6142427"/>
            <a:ext cx="629752" cy="546707"/>
          </a:xfrm>
          <a:prstGeom prst="rect">
            <a:avLst/>
          </a:prstGeom>
        </p:spPr>
      </p:pic>
      <p:pic>
        <p:nvPicPr>
          <p:cNvPr id="7" name="Image 6" descr="LOGO_département_GP copi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914" y="6083124"/>
            <a:ext cx="673594" cy="58476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865011F-8319-46FF-9EEE-B51872BF3593}"/>
              </a:ext>
            </a:extLst>
          </p:cNvPr>
          <p:cNvSpPr/>
          <p:nvPr/>
        </p:nvSpPr>
        <p:spPr>
          <a:xfrm rot="286886">
            <a:off x="6848198" y="431760"/>
            <a:ext cx="5254831" cy="13849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prstClr val="black"/>
                </a:solidFill>
              </a:rPr>
              <a:t>Version intégrant les résultats des échanges de la réunion du 28 10 2019</a:t>
            </a:r>
          </a:p>
        </p:txBody>
      </p:sp>
    </p:spTree>
    <p:extLst>
      <p:ext uri="{BB962C8B-B14F-4D97-AF65-F5344CB8AC3E}">
        <p14:creationId xmlns:p14="http://schemas.microsoft.com/office/powerpoint/2010/main" val="1671657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>
            <a:extLst>
              <a:ext uri="{FF2B5EF4-FFF2-40B4-BE49-F238E27FC236}">
                <a16:creationId xmlns="" xmlns:a16="http://schemas.microsoft.com/office/drawing/2014/main" id="{EC307427-E281-4439-BC6A-46FDB68C05DA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2191999" cy="5461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ts val="600"/>
              </a:spcBef>
              <a:spcAft>
                <a:spcPts val="600"/>
              </a:spcAft>
              <a:buNone/>
              <a:defRPr sz="2400" kern="1200" baseline="0">
                <a:solidFill>
                  <a:srgbClr val="108BD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fr-FR" sz="2800" b="1" dirty="0">
                <a:solidFill>
                  <a:prstClr val="black"/>
                </a:solidFill>
                <a:latin typeface="Calibri Light"/>
                <a:cs typeface="+mj-cs"/>
              </a:rPr>
              <a:t>Votre perception des enjeux du territoire et des besoins en lien avec le FEDER</a:t>
            </a:r>
          </a:p>
        </p:txBody>
      </p:sp>
      <p:graphicFrame>
        <p:nvGraphicFramePr>
          <p:cNvPr id="9" name="Tableau 6">
            <a:extLst>
              <a:ext uri="{FF2B5EF4-FFF2-40B4-BE49-F238E27FC236}">
                <a16:creationId xmlns="" xmlns:a16="http://schemas.microsoft.com/office/drawing/2014/main" id="{03D06D91-9ACE-4106-87D3-FF2B24F9A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32024"/>
              </p:ext>
            </p:extLst>
          </p:nvPr>
        </p:nvGraphicFramePr>
        <p:xfrm>
          <a:off x="1" y="457200"/>
          <a:ext cx="12191999" cy="810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5900">
                  <a:extLst>
                    <a:ext uri="{9D8B030D-6E8A-4147-A177-3AD203B41FA5}">
                      <a16:colId xmlns="" xmlns:a16="http://schemas.microsoft.com/office/drawing/2014/main" val="863336253"/>
                    </a:ext>
                  </a:extLst>
                </a:gridCol>
                <a:gridCol w="4838700">
                  <a:extLst>
                    <a:ext uri="{9D8B030D-6E8A-4147-A177-3AD203B41FA5}">
                      <a16:colId xmlns="" xmlns:a16="http://schemas.microsoft.com/office/drawing/2014/main" val="1071036484"/>
                    </a:ext>
                  </a:extLst>
                </a:gridCol>
                <a:gridCol w="3327399">
                  <a:extLst>
                    <a:ext uri="{9D8B030D-6E8A-4147-A177-3AD203B41FA5}">
                      <a16:colId xmlns="" xmlns:a16="http://schemas.microsoft.com/office/drawing/2014/main" val="911127080"/>
                    </a:ext>
                  </a:extLst>
                </a:gridCol>
              </a:tblGrid>
              <a:tr h="332606">
                <a:tc>
                  <a:txBody>
                    <a:bodyPr/>
                    <a:lstStyle/>
                    <a:p>
                      <a:pPr algn="ctr"/>
                      <a:r>
                        <a:rPr lang="fr-FR" sz="1600" noProof="0" dirty="0"/>
                        <a:t>Atouts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noProof="0" dirty="0"/>
                        <a:t>Faiblesses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noProof="0" dirty="0"/>
                        <a:t>Enjeux / Besoins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80558429"/>
                  </a:ext>
                </a:extLst>
              </a:tr>
              <a:tr h="254540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200" b="1" dirty="0"/>
                        <a:t>Communs aux 3 OS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200" b="1" dirty="0"/>
                        <a:t>Documents cadres, des acteurs, connaissance du territoire : </a:t>
                      </a:r>
                      <a:r>
                        <a:rPr lang="fr-FR" sz="1200" dirty="0"/>
                        <a:t>La Programmation Pluriannuelle de l’Energie, PCAET des EPCI, Habilitation énergie du CR, RTG adaptée, observatoires  : bonnes informations et connaissance du territoire, de nombreux organismes présents sur le territoire, diversité des acteurs publics, dynamique positive dans l’efficacité énergétique sur le domaine électrique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fr-FR" sz="1200" dirty="0"/>
                        <a:t>Les aides publiques et privées, une bonne communication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fr-FR" sz="1200" dirty="0"/>
                        <a:t>Ressources naturelles suffisantes</a:t>
                      </a:r>
                    </a:p>
                    <a:p>
                      <a:pPr lvl="0">
                        <a:buNone/>
                      </a:pPr>
                      <a:r>
                        <a:rPr lang="fr-FR" sz="1200" b="1" dirty="0"/>
                        <a:t>Sur la thématique 1 (efficacité énergétique)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200" dirty="0"/>
                        <a:t>Des procédés techniques de qualité sur l’ensemble du territoire</a:t>
                      </a:r>
                    </a:p>
                    <a:p>
                      <a:pPr lvl="0">
                        <a:buNone/>
                      </a:pPr>
                      <a:r>
                        <a:rPr lang="fr-FR" sz="1200" b="1" dirty="0"/>
                        <a:t>Sur la thématique 2 (énergies renouvelables)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200" dirty="0"/>
                        <a:t>Dispositifs CSPE évitée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200" dirty="0"/>
                        <a:t>Il y a peu de besoin de stockage dans le temps</a:t>
                      </a:r>
                    </a:p>
                    <a:p>
                      <a:pPr>
                        <a:buNone/>
                      </a:pPr>
                      <a:r>
                        <a:rPr lang="fr-FR" sz="1200" b="1" dirty="0"/>
                        <a:t>Sur la thématique 3 (systèmes réseaux)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200" dirty="0"/>
                        <a:t>Possibilité de mutualiser des usages (bâti, véhicules électriques…)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200" dirty="0"/>
                        <a:t>De nombreux porteurs de projet durablement installés sur le territoire </a:t>
                      </a:r>
                      <a:endParaRPr lang="fr-FR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100" i="1" u="sng" dirty="0"/>
                        <a:t>Sur la thématique 1 (efficacité énergétique) </a:t>
                      </a:r>
                      <a:r>
                        <a:rPr lang="fr-FR" sz="1100" dirty="0"/>
                        <a:t> 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fr-FR" sz="1100" b="1" dirty="0"/>
                        <a:t>Bâtiment </a:t>
                      </a:r>
                      <a:r>
                        <a:rPr lang="fr-FR" sz="1100" dirty="0"/>
                        <a:t>: Surcoût  des matériaux techniques modernes (aides nécessaires à ceux qui font de la rénovation du bâti), Méconnaissance des accompagnements possibles, contrôle de l’auto-construction est faible,  Restriction du cadre des AAP qui exclut les petites entreprises; des difficultés administratives des démarches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fr-FR" sz="1100" b="1" dirty="0"/>
                        <a:t>Transport:</a:t>
                      </a:r>
                      <a:r>
                        <a:rPr lang="fr-FR" sz="1100" dirty="0"/>
                        <a:t> Faiblesse du renouvellement du parc automobile, fiscalité sur les hydrocarbures,  Complexité du maillage du territoire; Un TC peu développé et inefficace; Concentration de l’aménagement du territoire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100" b="1" dirty="0"/>
                        <a:t>Autres faiblesses: </a:t>
                      </a:r>
                      <a:r>
                        <a:rPr lang="fr-FR" sz="1100" dirty="0"/>
                        <a:t>Diminution des moyens des collectivités territoriales pour la mise en œuvre de projets. Les sources d’énergie ne sont pas envisagées dans tous leurs aspects, Formation des professionnels</a:t>
                      </a:r>
                    </a:p>
                    <a:p>
                      <a:pPr>
                        <a:buNone/>
                      </a:pPr>
                      <a:r>
                        <a:rPr lang="fr-FR" sz="1100" i="1" u="sng" dirty="0"/>
                        <a:t>Sur la thématique 2 (énergies renouvelables)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100" dirty="0"/>
                        <a:t>Les appels à projets sont trop ciblés/limités et pas suffisamment réalistes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fr-FR" sz="1100" dirty="0"/>
                        <a:t>Les délais administratifs des grands projets sont trop longs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fr-FR" sz="1100" dirty="0"/>
                        <a:t>Le coût actuel de l’électricité ne favorise pas le développement des énergies renouvelables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fr-FR" sz="1100" dirty="0"/>
                        <a:t>Forte empreinte carbone des matériaux importés</a:t>
                      </a:r>
                    </a:p>
                    <a:p>
                      <a:pPr lvl="0">
                        <a:buNone/>
                      </a:pPr>
                      <a:r>
                        <a:rPr lang="fr-FR" sz="1100" i="1" u="sng" dirty="0"/>
                        <a:t>Sur la thématique 3 (systèmes réseaux) </a:t>
                      </a:r>
                    </a:p>
                    <a:p>
                      <a:pPr fontAlgn="base">
                        <a:buFont typeface="Arial" pitchFamily="34" charset="0"/>
                        <a:buChar char="•"/>
                      </a:pPr>
                      <a:r>
                        <a:rPr lang="fr-FR" sz="1100" dirty="0"/>
                        <a:t>Le ciblage des besoins de proximité</a:t>
                      </a:r>
                    </a:p>
                    <a:p>
                      <a:pPr fontAlgn="base">
                        <a:buFont typeface="Arial" pitchFamily="34" charset="0"/>
                        <a:buChar char="•"/>
                      </a:pPr>
                      <a:r>
                        <a:rPr lang="fr-FR" sz="1100" dirty="0"/>
                        <a:t>Des équipements hétérogènes</a:t>
                      </a:r>
                    </a:p>
                    <a:p>
                      <a:pPr fontAlgn="base">
                        <a:buFont typeface="Arial" pitchFamily="34" charset="0"/>
                        <a:buChar char="•"/>
                      </a:pPr>
                      <a:r>
                        <a:rPr lang="fr-FR" sz="1100" dirty="0"/>
                        <a:t>Vulnérabilité des réseaux aux risques naturels</a:t>
                      </a:r>
                    </a:p>
                    <a:p>
                      <a:pPr marL="180975" marR="0" lvl="0" indent="-1809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fr-F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/>
                      <a:r>
                        <a:rPr lang="fr-FR" sz="1400" b="1" dirty="0"/>
                        <a:t>OS 1</a:t>
                      </a:r>
                    </a:p>
                    <a:p>
                      <a:pPr algn="just"/>
                      <a:r>
                        <a:rPr lang="fr-FR" sz="1400" b="0" dirty="0"/>
                        <a:t>étendre la RTG actuelle à la rénovation, le logement social, les bâtiments publics en accompagnant les différents acteurs et en compensant les surcoûts engendrés</a:t>
                      </a:r>
                    </a:p>
                    <a:p>
                      <a:pPr algn="just"/>
                      <a:r>
                        <a:rPr lang="fr-FR" sz="1400" b="0" dirty="0"/>
                        <a:t>Favoriser le V E  par le déploiement des bornes de recharges sur le territoire</a:t>
                      </a:r>
                    </a:p>
                    <a:p>
                      <a:pPr algn="just"/>
                      <a:r>
                        <a:rPr lang="fr-FR" sz="1400" b="0" dirty="0"/>
                        <a:t>Soutenir le remplacement des flottes captives, et du parc TC</a:t>
                      </a:r>
                    </a:p>
                    <a:p>
                      <a:pPr algn="just"/>
                      <a:r>
                        <a:rPr lang="fr-FR" sz="1400" b="1" dirty="0"/>
                        <a:t>OS 2</a:t>
                      </a:r>
                    </a:p>
                    <a:p>
                      <a:pPr algn="just"/>
                      <a:r>
                        <a:rPr lang="fr-FR" sz="1400" b="0" dirty="0"/>
                        <a:t>Favoriser la création de boucle énergétique par le développement de l’autoproduction et l‘autoconsommation (privée et collective)</a:t>
                      </a:r>
                    </a:p>
                    <a:p>
                      <a:pPr algn="just"/>
                      <a:r>
                        <a:rPr lang="fr-FR" sz="1400" b="0" dirty="0"/>
                        <a:t>Accompagner des démonstrateurs et des prototypes, l’intelligence de gestion énergétique</a:t>
                      </a:r>
                    </a:p>
                    <a:p>
                      <a:pPr algn="just"/>
                      <a:r>
                        <a:rPr lang="fr-FR" sz="1400" b="0" dirty="0"/>
                        <a:t>accompagnement des études de faisabilité et du développement des autres filières innovantes</a:t>
                      </a:r>
                    </a:p>
                    <a:p>
                      <a:pPr algn="just"/>
                      <a:r>
                        <a:rPr lang="fr-FR" sz="1400" b="1" dirty="0"/>
                        <a:t>OS 3</a:t>
                      </a:r>
                    </a:p>
                    <a:p>
                      <a:pPr algn="just"/>
                      <a:r>
                        <a:rPr lang="fr-FR" sz="1400" b="0" dirty="0"/>
                        <a:t>accompagner les dispositifs de stockage des énergies renouvelables en lien avec les bornes de recharge</a:t>
                      </a:r>
                    </a:p>
                    <a:p>
                      <a:pPr algn="just"/>
                      <a:r>
                        <a:rPr lang="fr-FR" sz="1400" b="0" dirty="0"/>
                        <a:t>Promouvoir en lien avec les EPCI les projets d’éco-quartier qui pourraient accueillir des projets PV auto conso collectifs,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400" b="1" dirty="0"/>
                        <a:t>Besoins : 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Favoriser les mesures en matière d’efficacité énergétique ; 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Prendre</a:t>
                      </a:r>
                      <a:r>
                        <a:rPr lang="fr-FR" sz="1400" b="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des mesures en faveur des énergies provenant de sources renouvelables ;</a:t>
                      </a:r>
                    </a:p>
                    <a:p>
                      <a:pPr marL="173038" indent="-173038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Développer les systèmes, réseaux et équipements de stockage énergétiques intelligents à l’échelon local ;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47625869"/>
                  </a:ext>
                </a:extLst>
              </a:tr>
              <a:tr h="332606"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Opportunités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noProof="0" dirty="0">
                          <a:solidFill>
                            <a:schemeClr val="bg1"/>
                          </a:solidFill>
                        </a:rPr>
                        <a:t>Menaces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58644930"/>
                  </a:ext>
                </a:extLst>
              </a:tr>
              <a:tr h="206192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200" i="1" u="sng" dirty="0"/>
                        <a:t>Sur la thématique 1 (efficacité énergétique) </a:t>
                      </a:r>
                      <a:r>
                        <a:rPr lang="fr-FR" sz="1200" dirty="0"/>
                        <a:t> 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fr-FR" sz="1200" b="1" dirty="0"/>
                        <a:t>Bâtiment </a:t>
                      </a:r>
                      <a:r>
                        <a:rPr lang="fr-FR" sz="1200" dirty="0"/>
                        <a:t>: Fiscalité incitative pour la performance énergétique; Révision de la RTG; Matériaux anciens à rénover (ex de toitures anciennes) 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fr-FR" sz="1200" b="1" dirty="0"/>
                        <a:t>Transport:</a:t>
                      </a:r>
                      <a:r>
                        <a:rPr lang="fr-FR" sz="1200" dirty="0"/>
                        <a:t> Parc automobile des collectivités publiques </a:t>
                      </a:r>
                    </a:p>
                    <a:p>
                      <a:pPr lvl="0">
                        <a:buNone/>
                      </a:pPr>
                      <a:r>
                        <a:rPr lang="fr-FR" sz="1200" i="1" u="sng" dirty="0"/>
                        <a:t>Sur la thématique 2 (énergies renouvelables)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fr-FR" sz="1200" dirty="0"/>
                        <a:t>Espaces en toitures disponibles pour développer les capacités en autoconsommation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fr-FR" sz="1200" dirty="0"/>
                        <a:t>Fort potentiel en ENR diversifiées</a:t>
                      </a:r>
                    </a:p>
                    <a:p>
                      <a:pPr>
                        <a:buNone/>
                      </a:pPr>
                      <a:r>
                        <a:rPr lang="fr-FR" sz="1200" i="1" u="sng" dirty="0"/>
                        <a:t>Sur la thématique 3 (systèmes réseaux) 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fr-FR" sz="1200" dirty="0"/>
                        <a:t>Développer les « smart </a:t>
                      </a:r>
                      <a:r>
                        <a:rPr lang="fr-FR" sz="1200" dirty="0" err="1"/>
                        <a:t>grid</a:t>
                      </a:r>
                      <a:r>
                        <a:rPr lang="fr-FR" sz="1200" dirty="0"/>
                        <a:t> » (réseaux intelligents)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fr-FR" sz="1200" dirty="0"/>
                        <a:t>Déploiement du compteur numérique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fr-FR" sz="1200" dirty="0"/>
                        <a:t>Doter le territoire d’infrastructures de stockage d’énergie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fr-FR" sz="1200" dirty="0"/>
                        <a:t>Réseau intelligent basé sur les </a:t>
                      </a:r>
                      <a:r>
                        <a:rPr lang="fr-FR" sz="1200" dirty="0" err="1"/>
                        <a:t>blockchain</a:t>
                      </a:r>
                      <a:r>
                        <a:rPr lang="fr-FR" sz="1200" dirty="0"/>
                        <a:t> 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fr-FR" sz="1200" dirty="0"/>
                        <a:t>Prévoir des bornes de recharges communicantes et pilotables (recharge ou décharge vers le réseau)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fr-FR" sz="1200" dirty="0"/>
                        <a:t>Couplage du stockage électricité/recharge des véhicules de transport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Sur la thématique 1 (efficacité énergétique)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 </a:t>
                      </a:r>
                    </a:p>
                    <a:p>
                      <a:pPr marL="177800" marR="0" lvl="0" indent="-1778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Bâtiment : faible intérêt au regard du coût</a:t>
                      </a:r>
                    </a:p>
                    <a:p>
                      <a:pPr marL="177800" marR="0" lvl="0" indent="-1778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Transport: Un développement de la mobilité électrique non maitrisé</a:t>
                      </a:r>
                    </a:p>
                    <a:p>
                      <a:pPr marL="177800" marR="0" lvl="0" indent="-1778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Absence d’accompagnement des porteurs de projets</a:t>
                      </a:r>
                    </a:p>
                    <a:p>
                      <a:pPr marL="177800" marR="0" lvl="0" indent="-1778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portage financier des projets (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pré-financement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auto-financement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7800" marR="0" lvl="0" indent="-1778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Sur la thématique 2 (énergies renouvelables)</a:t>
                      </a:r>
                    </a:p>
                    <a:p>
                      <a:pPr marL="177800" marR="0" lvl="0" indent="-1778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Une fiscalité non adaptée à une transition énergétique des transports</a:t>
                      </a:r>
                    </a:p>
                    <a:p>
                      <a:pPr marL="177800" marR="0" lvl="0" indent="-1778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Sur la thématique 3 (systèmes réseaux) </a:t>
                      </a:r>
                    </a:p>
                    <a:p>
                      <a:pPr marL="177800" marR="0" lvl="0" indent="-1778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Manque d’intérêt des porteurs de projet</a:t>
                      </a:r>
                    </a:p>
                    <a:p>
                      <a:pPr marL="177800" marR="0" lvl="0" indent="-1778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L’autoconsommation raccordée au réseau non maitrisée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63846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528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1849"/>
            <a:ext cx="12192000" cy="1075906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fr-FR" sz="4800" b="1" dirty="0">
                <a:solidFill>
                  <a:srgbClr val="0070C0"/>
                </a:solidFill>
              </a:rPr>
              <a:t>ENERGIE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DC34453-D0A9-44CD-897F-1D5234E5481B}"/>
              </a:ext>
            </a:extLst>
          </p:cNvPr>
          <p:cNvSpPr/>
          <p:nvPr/>
        </p:nvSpPr>
        <p:spPr>
          <a:xfrm rot="804817">
            <a:off x="9025619" y="328953"/>
            <a:ext cx="2897588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prstClr val="black"/>
                </a:solidFill>
              </a:rPr>
              <a:t>OS 1, 2, 3 de l’OP2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1093313"/>
            <a:ext cx="121919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Symbol" charset="2"/>
              <a:buChar char=""/>
            </a:pPr>
            <a:r>
              <a:rPr lang="fr-FR" sz="2800" b="1" kern="0" dirty="0">
                <a:solidFill>
                  <a:prstClr val="black"/>
                </a:solidFill>
                <a:latin typeface="Arial" charset="0"/>
                <a:ea typeface="Times New Roman" charset="0"/>
                <a:cs typeface="Mangal" charset="0"/>
              </a:rPr>
              <a:t>Un  cadre règlementaire avec des objectifs précis</a:t>
            </a:r>
            <a:endParaRPr lang="fr-FR" sz="2800" kern="50" dirty="0">
              <a:solidFill>
                <a:prstClr val="black"/>
              </a:solidFill>
              <a:latin typeface="Liberation Serif" charset="0"/>
              <a:ea typeface="SimSun" charset="-122"/>
              <a:cs typeface="Mangal" charset="0"/>
            </a:endParaRPr>
          </a:p>
          <a:p>
            <a:pPr marL="800100" lvl="1" indent="-342900" algn="just">
              <a:buFont typeface="Symbol" charset="2"/>
              <a:buChar char=""/>
            </a:pPr>
            <a:r>
              <a:rPr lang="fr-FR" sz="2400" b="1" kern="0" dirty="0">
                <a:solidFill>
                  <a:prstClr val="black"/>
                </a:solidFill>
                <a:latin typeface="Arial" charset="0"/>
                <a:ea typeface="Times New Roman" charset="0"/>
                <a:cs typeface="Times New Roman" charset="0"/>
              </a:rPr>
              <a:t>Loi Transition Energétique pour la Croissance Verte</a:t>
            </a:r>
          </a:p>
          <a:p>
            <a:pPr marL="800100" lvl="1" indent="-342900" algn="just">
              <a:buFont typeface="Symbol" charset="2"/>
              <a:buChar char=""/>
            </a:pPr>
            <a:r>
              <a:rPr lang="fr-FR" sz="2400" b="1" kern="0" dirty="0">
                <a:solidFill>
                  <a:prstClr val="black"/>
                </a:solidFill>
                <a:latin typeface="Arial" charset="0"/>
                <a:ea typeface="Times New Roman" charset="0"/>
                <a:cs typeface="Times New Roman" charset="0"/>
              </a:rPr>
              <a:t>PPE1, 2016 - 2023 </a:t>
            </a:r>
            <a:r>
              <a:rPr lang="fr-FR" sz="2400" kern="0" dirty="0">
                <a:solidFill>
                  <a:prstClr val="black"/>
                </a:solidFill>
                <a:latin typeface="Arial" charset="0"/>
                <a:ea typeface="Times New Roman" charset="0"/>
                <a:cs typeface="Times New Roman" charset="0"/>
              </a:rPr>
              <a:t>: </a:t>
            </a:r>
            <a:r>
              <a:rPr lang="fr-FR" sz="2400" b="1" u="sng" kern="0" dirty="0">
                <a:solidFill>
                  <a:prstClr val="black"/>
                </a:solidFill>
                <a:latin typeface="Arial" charset="0"/>
                <a:ea typeface="Times New Roman" charset="0"/>
                <a:cs typeface="Times New Roman" charset="0"/>
              </a:rPr>
              <a:t>adoptée par décret le 19/04/17</a:t>
            </a:r>
            <a:r>
              <a:rPr lang="fr-FR" sz="2400" b="1" kern="0" dirty="0">
                <a:solidFill>
                  <a:prstClr val="black"/>
                </a:solidFill>
                <a:latin typeface="Arial" charset="0"/>
                <a:ea typeface="Times New Roman" charset="0"/>
                <a:cs typeface="Times New Roman" charset="0"/>
              </a:rPr>
              <a:t> (</a:t>
            </a:r>
            <a:r>
              <a:rPr lang="fr-FR" sz="2400" kern="0" dirty="0">
                <a:solidFill>
                  <a:prstClr val="black"/>
                </a:solidFill>
                <a:latin typeface="Arial" charset="0"/>
                <a:ea typeface="Times New Roman" charset="0"/>
                <a:cs typeface="Times New Roman" charset="0"/>
              </a:rPr>
              <a:t>JORF du 21/04/17); un </a:t>
            </a:r>
            <a:r>
              <a:rPr lang="fr-FR" sz="2400" b="1" kern="0" dirty="0">
                <a:solidFill>
                  <a:prstClr val="black"/>
                </a:solidFill>
                <a:latin typeface="Arial" charset="0"/>
                <a:ea typeface="Times New Roman" charset="0"/>
                <a:cs typeface="Times New Roman" charset="0"/>
              </a:rPr>
              <a:t>PPE V2, 2019 - 2028 : </a:t>
            </a:r>
            <a:r>
              <a:rPr lang="fr-FR" sz="2400" kern="0" dirty="0">
                <a:solidFill>
                  <a:prstClr val="black"/>
                </a:solidFill>
                <a:latin typeface="Arial" charset="0"/>
                <a:ea typeface="Times New Roman" charset="0"/>
                <a:cs typeface="Times New Roman" charset="0"/>
              </a:rPr>
              <a:t>adoption prévue pour le premier semestre 2020</a:t>
            </a:r>
          </a:p>
          <a:p>
            <a:pPr marL="742950" lvl="1" indent="-285750" algn="just">
              <a:buFont typeface="Arial" charset="0"/>
              <a:buChar char="•"/>
              <a:tabLst>
                <a:tab pos="914400" algn="l"/>
              </a:tabLst>
            </a:pPr>
            <a:r>
              <a:rPr lang="fr-FR" sz="1600" kern="0" dirty="0">
                <a:solidFill>
                  <a:prstClr val="black"/>
                </a:solidFill>
                <a:latin typeface="Arial" charset="0"/>
                <a:ea typeface="Times New Roman" charset="0"/>
                <a:cs typeface="Times New Roman" charset="0"/>
              </a:rPr>
              <a:t>Elaboration, pilotage et suivi: responsabilité conjointe Etat / Région</a:t>
            </a:r>
            <a:endParaRPr lang="fr-FR" kern="50" dirty="0">
              <a:solidFill>
                <a:prstClr val="black"/>
              </a:solidFill>
              <a:latin typeface="Liberation Serif" charset="0"/>
              <a:ea typeface="SimSun" charset="-122"/>
              <a:cs typeface="Times New Roman" charset="0"/>
            </a:endParaRPr>
          </a:p>
          <a:p>
            <a:pPr marL="742950" lvl="1" indent="-285750" algn="just">
              <a:buFont typeface="Arial" charset="0"/>
              <a:buChar char="•"/>
              <a:tabLst>
                <a:tab pos="914400" algn="l"/>
              </a:tabLst>
            </a:pPr>
            <a:r>
              <a:rPr lang="fr-FR" kern="0" dirty="0">
                <a:solidFill>
                  <a:prstClr val="black"/>
                </a:solidFill>
                <a:latin typeface="Arial" charset="0"/>
                <a:ea typeface="Times New Roman" charset="0"/>
                <a:cs typeface="Times New Roman" charset="0"/>
              </a:rPr>
              <a:t>Mise en œuvre partagée avec les acteurs du territoire : ADEME, EDF SEI Archipel Guadeloupe, autres (collectivités, développeurs, industriels …)</a:t>
            </a:r>
            <a:endParaRPr lang="fr-FR" sz="2800" kern="50" dirty="0">
              <a:solidFill>
                <a:prstClr val="black"/>
              </a:solidFill>
              <a:latin typeface="Liberation Serif" charset="0"/>
              <a:ea typeface="SimSun" charset="-122"/>
              <a:cs typeface="Times New Roman" charset="0"/>
            </a:endParaRPr>
          </a:p>
          <a:p>
            <a:pPr marL="742950" lvl="1" indent="-285750" algn="just">
              <a:buFont typeface="Arial" charset="0"/>
              <a:buChar char="•"/>
              <a:tabLst>
                <a:tab pos="914400" algn="l"/>
              </a:tabLst>
            </a:pPr>
            <a:endParaRPr lang="fr-FR" sz="2800" kern="50" dirty="0">
              <a:solidFill>
                <a:prstClr val="black"/>
              </a:solidFill>
              <a:latin typeface="Liberation Serif" charset="0"/>
              <a:ea typeface="SimSun" charset="-122"/>
              <a:cs typeface="Times New Roman" charset="0"/>
            </a:endParaRPr>
          </a:p>
          <a:p>
            <a:pPr marL="342900" indent="-342900" algn="just">
              <a:buFont typeface="Symbol" charset="2"/>
              <a:buChar char=""/>
            </a:pPr>
            <a:r>
              <a:rPr lang="fr-FR" sz="2800" b="1" kern="0" dirty="0">
                <a:solidFill>
                  <a:prstClr val="black"/>
                </a:solidFill>
                <a:latin typeface="Arial" charset="0"/>
                <a:ea typeface="Times New Roman" charset="0"/>
                <a:cs typeface="Mangal" charset="0"/>
              </a:rPr>
              <a:t>Des objectifs atteints pour l’heure à hauteur de 20 %</a:t>
            </a:r>
          </a:p>
          <a:p>
            <a:pPr marL="342900" indent="-342900" algn="just">
              <a:buFont typeface="Symbol" charset="2"/>
              <a:buChar char=""/>
            </a:pPr>
            <a:r>
              <a:rPr lang="fr-FR" sz="2800" dirty="0">
                <a:solidFill>
                  <a:prstClr val="black"/>
                </a:solidFill>
              </a:rPr>
              <a:t>Les tendances pour 2023 sont favorables car de nouveaux outils de production seront en exploitation en matière de développement des ENR sur le territoire  </a:t>
            </a:r>
          </a:p>
        </p:txBody>
      </p:sp>
    </p:spTree>
    <p:extLst>
      <p:ext uri="{BB962C8B-B14F-4D97-AF65-F5344CB8AC3E}">
        <p14:creationId xmlns:p14="http://schemas.microsoft.com/office/powerpoint/2010/main" val="320741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9500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fr-FR" sz="4800" b="1" dirty="0">
                <a:solidFill>
                  <a:srgbClr val="0070C0"/>
                </a:solidFill>
              </a:rPr>
              <a:t>ENERGIE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DC34453-D0A9-44CD-897F-1D5234E5481B}"/>
              </a:ext>
            </a:extLst>
          </p:cNvPr>
          <p:cNvSpPr/>
          <p:nvPr/>
        </p:nvSpPr>
        <p:spPr>
          <a:xfrm rot="804817">
            <a:off x="9371607" y="334921"/>
            <a:ext cx="2897588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prstClr val="black"/>
                </a:solidFill>
              </a:rPr>
              <a:t>OS 1, 2, 3 de l’OP2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181128"/>
            <a:ext cx="12192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Symbol" charset="2"/>
              <a:buChar char=""/>
            </a:pPr>
            <a:r>
              <a:rPr lang="fr-FR" sz="2800" b="1" kern="0" dirty="0">
                <a:solidFill>
                  <a:prstClr val="black"/>
                </a:solidFill>
                <a:ea typeface="Times New Roman" charset="0"/>
                <a:cs typeface="Mangal" charset="0"/>
              </a:rPr>
              <a:t>Efficacité énergétique</a:t>
            </a:r>
          </a:p>
          <a:p>
            <a:pPr marL="622300" lvl="1" indent="-266700" algn="just">
              <a:buFont typeface="Symbol" charset="2"/>
              <a:buChar char=""/>
            </a:pPr>
            <a:r>
              <a:rPr lang="fr-FR" sz="2000" b="1" kern="0" dirty="0">
                <a:solidFill>
                  <a:prstClr val="black"/>
                </a:solidFill>
                <a:ea typeface="Times New Roman" charset="0"/>
                <a:cs typeface="Mangal" charset="0"/>
              </a:rPr>
              <a:t>Des bâtiments : </a:t>
            </a:r>
            <a:r>
              <a:rPr lang="fr-FR" sz="2000" kern="0" dirty="0">
                <a:solidFill>
                  <a:prstClr val="black"/>
                </a:solidFill>
                <a:ea typeface="Times New Roman" charset="0"/>
                <a:cs typeface="Mangal" charset="0"/>
              </a:rPr>
              <a:t>la Guadeloupe dispose de sa propre réglementation thermique RTG. L’extension de la RTG actuelle est en cours sur la rénovation, le logement social, les bâtiments publics</a:t>
            </a:r>
          </a:p>
          <a:p>
            <a:pPr marL="990600" lvl="2" indent="-368300" algn="just">
              <a:buFont typeface="Symbol" charset="2"/>
              <a:buChar char=""/>
            </a:pPr>
            <a:r>
              <a:rPr lang="fr-FR" dirty="0">
                <a:solidFill>
                  <a:prstClr val="black"/>
                </a:solidFill>
              </a:rPr>
              <a:t>favoriser l’amélioration des process techniques</a:t>
            </a:r>
          </a:p>
          <a:p>
            <a:pPr marL="990600" lvl="2" indent="-368300" algn="just">
              <a:buFont typeface="Symbol" charset="2"/>
              <a:buChar char=""/>
            </a:pPr>
            <a:r>
              <a:rPr lang="fr-FR" dirty="0">
                <a:solidFill>
                  <a:prstClr val="black"/>
                </a:solidFill>
              </a:rPr>
              <a:t>Favoriser l’accompagnement à la rénovation énergétique des bâtiments existant en raison du coût élevé de cette démarche,</a:t>
            </a:r>
          </a:p>
          <a:p>
            <a:pPr marL="990600" lvl="2" indent="-368300" algn="just">
              <a:buFont typeface="Symbol" charset="2"/>
              <a:buChar char=""/>
            </a:pPr>
            <a:r>
              <a:rPr lang="fr-FR" dirty="0">
                <a:solidFill>
                  <a:prstClr val="black"/>
                </a:solidFill>
              </a:rPr>
              <a:t>Poursuivre la professionnalisation des filières, l’accompagnement à la mise en place de labels et inciter leur mise en œuvre</a:t>
            </a:r>
          </a:p>
          <a:p>
            <a:pPr marL="990600" lvl="2" indent="-368300" algn="just">
              <a:buFont typeface="Symbol" charset="2"/>
              <a:buChar char=""/>
            </a:pPr>
            <a:r>
              <a:rPr lang="fr-FR" dirty="0">
                <a:solidFill>
                  <a:prstClr val="black"/>
                </a:solidFill>
              </a:rPr>
              <a:t>Plus spécifiquement pour la rénovation, nécessité d’adapter les textes règlementaires à la réalité du territoire  </a:t>
            </a:r>
          </a:p>
          <a:p>
            <a:pPr marL="622300" lvl="1" indent="-266700" algn="just">
              <a:buFont typeface="Symbol" charset="2"/>
              <a:buChar char=""/>
            </a:pPr>
            <a:r>
              <a:rPr lang="fr-FR" sz="2000" b="1" dirty="0">
                <a:solidFill>
                  <a:prstClr val="black"/>
                </a:solidFill>
              </a:rPr>
              <a:t>Des transports : </a:t>
            </a:r>
            <a:r>
              <a:rPr lang="fr-FR" sz="2000" kern="0" dirty="0">
                <a:solidFill>
                  <a:prstClr val="black"/>
                </a:solidFill>
                <a:cs typeface="Mangal" charset="0"/>
              </a:rPr>
              <a:t>l’objectif de </a:t>
            </a:r>
            <a:r>
              <a:rPr lang="fr-FR" sz="2000" kern="0" dirty="0" err="1">
                <a:solidFill>
                  <a:prstClr val="black"/>
                </a:solidFill>
                <a:cs typeface="Mangal" charset="0"/>
              </a:rPr>
              <a:t>décarbonner</a:t>
            </a:r>
            <a:r>
              <a:rPr lang="fr-FR" sz="2000" kern="0" dirty="0">
                <a:solidFill>
                  <a:prstClr val="black"/>
                </a:solidFill>
                <a:cs typeface="Mangal" charset="0"/>
              </a:rPr>
              <a:t> le parc de véhicule (+ 30% horizon 2030 de VE) nécessite d’accompagner :</a:t>
            </a:r>
          </a:p>
          <a:p>
            <a:pPr marL="990600" lvl="2" indent="-368300" algn="just">
              <a:buFont typeface="Symbol" charset="2"/>
              <a:buChar char=""/>
            </a:pPr>
            <a:r>
              <a:rPr lang="fr-FR" dirty="0">
                <a:solidFill>
                  <a:prstClr val="black"/>
                </a:solidFill>
              </a:rPr>
              <a:t>le déploiement des bornes de recharges sur le territoire</a:t>
            </a:r>
          </a:p>
          <a:p>
            <a:pPr marL="990600" lvl="2" indent="-368300" algn="just">
              <a:buFont typeface="Symbol" charset="2"/>
              <a:buChar char=""/>
            </a:pPr>
            <a:r>
              <a:rPr lang="fr-FR" dirty="0">
                <a:solidFill>
                  <a:prstClr val="black"/>
                </a:solidFill>
              </a:rPr>
              <a:t>la transition énergétique des flottes captives et des véhicules lourds (la question du renouvellement de la flotte des transports publics est capitale)</a:t>
            </a:r>
          </a:p>
          <a:p>
            <a:pPr marL="990600" lvl="2" indent="-368300" algn="just">
              <a:buFont typeface="Symbol" charset="2"/>
              <a:buChar char=""/>
            </a:pPr>
            <a:r>
              <a:rPr lang="fr-FR" dirty="0">
                <a:solidFill>
                  <a:prstClr val="black"/>
                </a:solidFill>
              </a:rPr>
              <a:t>et d’informer la population pour un changement de comportement</a:t>
            </a:r>
          </a:p>
          <a:p>
            <a:pPr marL="990600" lvl="2" indent="-368300" algn="just">
              <a:buFont typeface="Symbol" charset="2"/>
              <a:buChar char=""/>
            </a:pPr>
            <a:r>
              <a:rPr lang="fr-FR" dirty="0">
                <a:solidFill>
                  <a:prstClr val="black"/>
                </a:solidFill>
              </a:rPr>
              <a:t>les EPCI dans la mise en place de projets structurant en matière de transports et de mobilité  (TCSP notamment) </a:t>
            </a:r>
          </a:p>
          <a:p>
            <a:pPr marL="990600" lvl="2" indent="-368300" algn="just">
              <a:buFont typeface="Symbol" charset="2"/>
              <a:buChar char=""/>
            </a:pPr>
            <a:r>
              <a:rPr lang="fr-FR" dirty="0">
                <a:solidFill>
                  <a:prstClr val="black"/>
                </a:solidFill>
              </a:rPr>
              <a:t>les décideurs à la prise de décision en leur apportant les informations éclairées sous formes d’études ou d’analyses </a:t>
            </a:r>
          </a:p>
          <a:p>
            <a:pPr marL="742950" lvl="1" indent="-285750" algn="just">
              <a:buFont typeface="Arial" charset="0"/>
              <a:buChar char="•"/>
              <a:tabLst>
                <a:tab pos="914400" algn="l"/>
              </a:tabLst>
            </a:pPr>
            <a:endParaRPr lang="fr-FR" kern="50" dirty="0">
              <a:solidFill>
                <a:prstClr val="black"/>
              </a:solidFill>
              <a:ea typeface="SimSun" charset="-122"/>
              <a:cs typeface="Times New Roman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422400" y="416605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 algn="just">
              <a:buFont typeface="Arial" charset="0"/>
              <a:buChar char="•"/>
              <a:tabLst>
                <a:tab pos="914400" algn="l"/>
              </a:tabLst>
            </a:pPr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714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19405"/>
            <a:ext cx="12192000" cy="1181129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fr-FR" sz="4800" b="1" dirty="0">
                <a:solidFill>
                  <a:srgbClr val="0070C0"/>
                </a:solidFill>
              </a:rPr>
              <a:t>ENERGIE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DC34453-D0A9-44CD-897F-1D5234E5481B}"/>
              </a:ext>
            </a:extLst>
          </p:cNvPr>
          <p:cNvSpPr/>
          <p:nvPr/>
        </p:nvSpPr>
        <p:spPr>
          <a:xfrm rot="804817">
            <a:off x="8952507" y="567019"/>
            <a:ext cx="2897588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prstClr val="black"/>
                </a:solidFill>
              </a:rPr>
              <a:t>OS 1, 2, 3 de l’OP2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282700"/>
            <a:ext cx="12192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Symbol" charset="2"/>
              <a:buChar char=""/>
            </a:pPr>
            <a:r>
              <a:rPr lang="fr-FR" sz="2400" b="1" kern="0" dirty="0">
                <a:solidFill>
                  <a:prstClr val="black"/>
                </a:solidFill>
                <a:cs typeface="Mangal" charset="0"/>
              </a:rPr>
              <a:t>Energies renouvelables</a:t>
            </a:r>
          </a:p>
          <a:p>
            <a:pPr marL="800100" lvl="1" indent="-342900" algn="just">
              <a:buFont typeface="Symbol" charset="2"/>
              <a:buChar char=""/>
            </a:pPr>
            <a:r>
              <a:rPr lang="fr-FR" sz="2000" dirty="0">
                <a:solidFill>
                  <a:prstClr val="black"/>
                </a:solidFill>
              </a:rPr>
              <a:t>Favoriser la création de boucle énergétique par le développement de l’autoproduction et l‘autoconsommation (privée et collective)</a:t>
            </a:r>
          </a:p>
          <a:p>
            <a:pPr marL="800100" lvl="1" indent="-342900" algn="just">
              <a:buFont typeface="Symbol" charset="2"/>
              <a:buChar char=""/>
            </a:pPr>
            <a:r>
              <a:rPr lang="fr-FR" sz="2000" dirty="0">
                <a:solidFill>
                  <a:prstClr val="black"/>
                </a:solidFill>
              </a:rPr>
              <a:t>Accompagner les sites isolés </a:t>
            </a:r>
          </a:p>
          <a:p>
            <a:pPr marL="800100" lvl="1" indent="-342900" algn="just">
              <a:buFont typeface="Symbol" charset="2"/>
              <a:buChar char=""/>
            </a:pPr>
            <a:r>
              <a:rPr lang="fr-FR" sz="2000" dirty="0">
                <a:solidFill>
                  <a:prstClr val="black"/>
                </a:solidFill>
              </a:rPr>
              <a:t>Accompagner les petits  projets sur la résilience </a:t>
            </a:r>
          </a:p>
          <a:p>
            <a:pPr marL="800100" lvl="1" indent="-342900" algn="just">
              <a:buFont typeface="Symbol" charset="2"/>
              <a:buChar char=""/>
            </a:pPr>
            <a:r>
              <a:rPr lang="fr-FR" sz="2000" dirty="0">
                <a:solidFill>
                  <a:prstClr val="black"/>
                </a:solidFill>
              </a:rPr>
              <a:t>Accompagner des démonstrateurs et des prototypes, l’intelligence de gestion énergétique</a:t>
            </a:r>
          </a:p>
          <a:p>
            <a:pPr marL="800100" lvl="1" indent="-342900" algn="just">
              <a:buFont typeface="Symbol" charset="2"/>
              <a:buChar char=""/>
            </a:pPr>
            <a:r>
              <a:rPr lang="fr-FR" sz="2000" dirty="0">
                <a:solidFill>
                  <a:prstClr val="black"/>
                </a:solidFill>
              </a:rPr>
              <a:t>accompagnement des études de faisabilité et du développement des autres filières innovantes</a:t>
            </a:r>
          </a:p>
          <a:p>
            <a:pPr marL="800100" lvl="1" indent="-342900" algn="just">
              <a:buFont typeface="Symbol" charset="2"/>
              <a:buChar char=""/>
            </a:pPr>
            <a:endParaRPr lang="fr-FR" sz="2000" dirty="0">
              <a:solidFill>
                <a:prstClr val="black"/>
              </a:solidFill>
            </a:endParaRPr>
          </a:p>
          <a:p>
            <a:pPr marL="342900" indent="-342900" algn="just">
              <a:buFont typeface="Symbol" charset="2"/>
              <a:buChar char=""/>
            </a:pPr>
            <a:r>
              <a:rPr lang="fr-FR" sz="2400" b="1" kern="0" dirty="0">
                <a:solidFill>
                  <a:prstClr val="black"/>
                </a:solidFill>
                <a:ea typeface="Times New Roman" charset="0"/>
                <a:cs typeface="Mangal" charset="0"/>
              </a:rPr>
              <a:t>Systèmes, réseaux et équipements de stockage</a:t>
            </a:r>
          </a:p>
          <a:p>
            <a:pPr marL="800100" lvl="1" indent="-342900" algn="just">
              <a:buFont typeface="Symbol" charset="2"/>
              <a:buChar char=""/>
            </a:pPr>
            <a:r>
              <a:rPr lang="fr-FR" sz="2000" dirty="0">
                <a:solidFill>
                  <a:prstClr val="black"/>
                </a:solidFill>
              </a:rPr>
              <a:t>Nécessité d’accompagner les dispositifs de stockage des énergies renouvelables en lien avec les bornes de recharge</a:t>
            </a:r>
          </a:p>
          <a:p>
            <a:pPr marL="800100" lvl="1" indent="-342900" algn="just">
              <a:buFont typeface="Symbol" charset="2"/>
              <a:buChar char=""/>
            </a:pPr>
            <a:r>
              <a:rPr lang="fr-FR" sz="2000" dirty="0">
                <a:solidFill>
                  <a:prstClr val="black"/>
                </a:solidFill>
              </a:rPr>
              <a:t>Identifier et cibler les projets d’</a:t>
            </a:r>
            <a:r>
              <a:rPr lang="fr-FR" sz="2000" dirty="0" err="1">
                <a:solidFill>
                  <a:prstClr val="black"/>
                </a:solidFill>
              </a:rPr>
              <a:t>éco-quartier</a:t>
            </a:r>
            <a:r>
              <a:rPr lang="fr-FR" sz="2000" dirty="0">
                <a:solidFill>
                  <a:prstClr val="black"/>
                </a:solidFill>
              </a:rPr>
              <a:t> qui pourraient accueillir des projets PV auto conso collectifs,</a:t>
            </a:r>
          </a:p>
          <a:p>
            <a:pPr marL="800100" lvl="1" indent="-342900" algn="just">
              <a:buFont typeface="Symbol" charset="2"/>
              <a:buChar char=""/>
            </a:pPr>
            <a:r>
              <a:rPr lang="fr-FR" sz="2000" dirty="0">
                <a:solidFill>
                  <a:prstClr val="black"/>
                </a:solidFill>
              </a:rPr>
              <a:t>Mettre en place un partenariat avec le SYMEG et EDF SEI pour accompagner ces projets dans la perspective d’évolution du réseau global de la Guadeloupe </a:t>
            </a:r>
          </a:p>
          <a:p>
            <a:pPr marL="800100" lvl="1" indent="-342900" algn="just">
              <a:buFont typeface="Symbol" charset="2"/>
              <a:buChar char=""/>
            </a:pPr>
            <a:r>
              <a:rPr lang="fr-FR" sz="2000" dirty="0">
                <a:solidFill>
                  <a:prstClr val="black"/>
                </a:solidFill>
              </a:rPr>
              <a:t>Il y a peu de besoin de stockage dans le temps / avant fin des années 2020</a:t>
            </a:r>
          </a:p>
          <a:p>
            <a:pPr marL="800100" lvl="1" indent="-342900" algn="just">
              <a:buFont typeface="Symbol" charset="2"/>
              <a:buChar char=""/>
            </a:pPr>
            <a:endParaRPr lang="fr-FR" sz="2000" dirty="0">
              <a:solidFill>
                <a:prstClr val="black"/>
              </a:solidFill>
            </a:endParaRPr>
          </a:p>
          <a:p>
            <a:pPr marL="742950" lvl="1" indent="-285750" algn="just">
              <a:buFont typeface="Arial" charset="0"/>
              <a:buChar char="•"/>
              <a:tabLst>
                <a:tab pos="914400" algn="l"/>
              </a:tabLst>
            </a:pPr>
            <a:endParaRPr lang="fr-FR" sz="1200" kern="50" dirty="0">
              <a:solidFill>
                <a:prstClr val="black"/>
              </a:solidFill>
              <a:ea typeface="SimSun" charset="-122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75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8713"/>
          </a:xfrm>
        </p:spPr>
        <p:txBody>
          <a:bodyPr>
            <a:normAutofit/>
          </a:bodyPr>
          <a:lstStyle/>
          <a:p>
            <a:r>
              <a:rPr lang="fr-FR" dirty="0"/>
              <a:t>AFOM - Atouts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98713"/>
            <a:ext cx="12192000" cy="5559287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fr-FR" b="1" dirty="0"/>
              <a:t>Communs aux 3 objectifs spécifiques : </a:t>
            </a:r>
          </a:p>
          <a:p>
            <a:r>
              <a:rPr lang="fr-FR" b="1" dirty="0"/>
              <a:t>Documents cadres, des acteurs, connaissance du territoire : </a:t>
            </a:r>
            <a:r>
              <a:rPr lang="fr-FR" dirty="0"/>
              <a:t>la Programmation Pluriannuelle de l’Energie, PCAET des EPCI, Habilitation énergie du CR, RTG adaptée, observatoires  : bonnes informations et connaissance du territoire, de nombreux organismes présents sur le territoire, diversité des acteurs publics, dynamique positive dans l’efficacité énergétique sur le domaine électrique</a:t>
            </a:r>
          </a:p>
          <a:p>
            <a:pPr lvl="0"/>
            <a:r>
              <a:rPr lang="fr-FR" dirty="0"/>
              <a:t>Les aides publiques et privées, une bonne communication</a:t>
            </a:r>
          </a:p>
          <a:p>
            <a:pPr lvl="0"/>
            <a:r>
              <a:rPr lang="fr-FR" dirty="0"/>
              <a:t>Ressources naturelles suffisantes</a:t>
            </a:r>
          </a:p>
          <a:p>
            <a:pPr lvl="0">
              <a:buNone/>
            </a:pPr>
            <a:r>
              <a:rPr lang="fr-FR" b="1" dirty="0"/>
              <a:t>Sur la thématique 1 (efficacité énergétique) </a:t>
            </a:r>
          </a:p>
          <a:p>
            <a:r>
              <a:rPr lang="fr-FR" dirty="0"/>
              <a:t>Des procédés techniques de qualité sur l’ensemble du territoire</a:t>
            </a:r>
          </a:p>
          <a:p>
            <a:pPr lvl="0">
              <a:buNone/>
            </a:pPr>
            <a:r>
              <a:rPr lang="fr-FR" b="1" dirty="0"/>
              <a:t>Sur la thématique 2 (énergies renouvelables) </a:t>
            </a:r>
          </a:p>
          <a:p>
            <a:r>
              <a:rPr lang="fr-FR" dirty="0"/>
              <a:t>Dispositifs CSPE évitée</a:t>
            </a:r>
          </a:p>
          <a:p>
            <a:r>
              <a:rPr lang="fr-FR" dirty="0"/>
              <a:t>Gisements inexploités dans le photovoltaïque </a:t>
            </a:r>
          </a:p>
          <a:p>
            <a:r>
              <a:rPr lang="fr-FR" dirty="0"/>
              <a:t>Production de combustible à mettre en cohérence avec le plan déchet pour soutenir les CSR </a:t>
            </a:r>
          </a:p>
          <a:p>
            <a:pPr>
              <a:buNone/>
            </a:pPr>
            <a:r>
              <a:rPr lang="fr-FR" b="1" dirty="0"/>
              <a:t>Sur la thématique 3 (systèmes réseaux)</a:t>
            </a:r>
          </a:p>
          <a:p>
            <a:r>
              <a:rPr lang="fr-FR" dirty="0"/>
              <a:t>Possibilité de mutualiser des usages (bâti, véhicules électriques…)</a:t>
            </a:r>
          </a:p>
          <a:p>
            <a:r>
              <a:rPr lang="fr-FR" dirty="0"/>
              <a:t>De nombreux porteurs de projet durablement installés sur le territoire </a:t>
            </a:r>
            <a:endParaRPr lang="fr-FR" b="1" dirty="0"/>
          </a:p>
          <a:p>
            <a:pPr lvl="0"/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0196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525"/>
            <a:ext cx="12192000" cy="1325563"/>
          </a:xfrm>
        </p:spPr>
        <p:txBody>
          <a:bodyPr/>
          <a:lstStyle/>
          <a:p>
            <a:r>
              <a:rPr lang="fr-FR" dirty="0"/>
              <a:t>AFOM - Faiblesses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31088"/>
            <a:ext cx="12192000" cy="5526911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fr-FR" i="1" u="sng" dirty="0"/>
              <a:t>Sur la thématique 1 (efficacité énergétique) </a:t>
            </a:r>
            <a:r>
              <a:rPr lang="fr-FR" dirty="0"/>
              <a:t> </a:t>
            </a:r>
          </a:p>
          <a:p>
            <a:pPr lvl="0"/>
            <a:r>
              <a:rPr lang="fr-FR" b="1" dirty="0"/>
              <a:t>Bâtiment </a:t>
            </a:r>
            <a:r>
              <a:rPr lang="fr-FR" dirty="0"/>
              <a:t>: Surcoût  des matériaux techniques modernes (aides nécessaires à ceux qui font de la rénovation du bâti), Méconnaissance des accompagnements possibles, contrôle de l’auto-construction est faible,  Restriction du cadre des AAP qui exclut les petites entreprises; des difficultés administratives des démarches</a:t>
            </a:r>
          </a:p>
          <a:p>
            <a:pPr lvl="0"/>
            <a:r>
              <a:rPr lang="fr-FR" b="1" dirty="0"/>
              <a:t>Transport :</a:t>
            </a:r>
            <a:r>
              <a:rPr lang="fr-FR" dirty="0"/>
              <a:t> Faiblesse du renouvellement du parc automobile, fiscalité sur les hydrocarbures,  Complexité du maillage du territoire; Un TC peu développé et inefficace; Concentration de l’aménagement du territoire</a:t>
            </a:r>
          </a:p>
          <a:p>
            <a:r>
              <a:rPr lang="fr-FR" b="1" dirty="0"/>
              <a:t>Autres faiblesses: </a:t>
            </a:r>
            <a:r>
              <a:rPr lang="fr-FR" dirty="0"/>
              <a:t>Diminution des moyens des collectivités territoriales pour la mise en œuvre de projets. Les sources d’énergie ne sont pas envisagées dans tous leurs aspects, Formation des professionnels</a:t>
            </a:r>
          </a:p>
          <a:p>
            <a:pPr>
              <a:buNone/>
            </a:pPr>
            <a:r>
              <a:rPr lang="fr-FR" i="1" u="sng" dirty="0"/>
              <a:t>Sur la thématique 2 (énergies renouvelables)</a:t>
            </a:r>
          </a:p>
          <a:p>
            <a:r>
              <a:rPr lang="fr-FR" dirty="0"/>
              <a:t>Les appels à projets sont trop ciblés/limités et pas suffisamment réalistes </a:t>
            </a:r>
          </a:p>
          <a:p>
            <a:pPr lvl="0"/>
            <a:r>
              <a:rPr lang="fr-FR" dirty="0"/>
              <a:t>Les délais administratifs des grands projets sont trop longs </a:t>
            </a:r>
          </a:p>
          <a:p>
            <a:pPr lvl="0"/>
            <a:r>
              <a:rPr lang="fr-FR" dirty="0"/>
              <a:t>Le coût actuel de l’électricité ne favorise pas le développement des énergies renouvelables </a:t>
            </a:r>
          </a:p>
          <a:p>
            <a:pPr lvl="0"/>
            <a:r>
              <a:rPr lang="fr-FR" dirty="0"/>
              <a:t>Forte empreinte carbone des matériaux importés</a:t>
            </a:r>
          </a:p>
          <a:p>
            <a:pPr lvl="0">
              <a:buNone/>
            </a:pPr>
            <a:r>
              <a:rPr lang="fr-FR" i="1" u="sng" dirty="0"/>
              <a:t>Sur la thématique 3 (systèmes réseaux) </a:t>
            </a:r>
          </a:p>
          <a:p>
            <a:pPr fontAlgn="base"/>
            <a:r>
              <a:rPr lang="fr-FR" dirty="0"/>
              <a:t>La difficulté à garder les moyens d’inertie du réseau</a:t>
            </a:r>
          </a:p>
          <a:p>
            <a:pPr fontAlgn="base"/>
            <a:r>
              <a:rPr lang="fr-FR" dirty="0"/>
              <a:t>Le ciblage des besoins de proximité</a:t>
            </a:r>
          </a:p>
          <a:p>
            <a:pPr fontAlgn="base"/>
            <a:r>
              <a:rPr lang="fr-FR" dirty="0"/>
              <a:t>Des équipements hétérogènes</a:t>
            </a:r>
          </a:p>
          <a:p>
            <a:pPr fontAlgn="base"/>
            <a:r>
              <a:rPr lang="fr-FR" dirty="0"/>
              <a:t>Vulnérabilité des réseaux aux risques naturels</a:t>
            </a:r>
          </a:p>
        </p:txBody>
      </p:sp>
    </p:spTree>
    <p:extLst>
      <p:ext uri="{BB962C8B-B14F-4D97-AF65-F5344CB8AC3E}">
        <p14:creationId xmlns:p14="http://schemas.microsoft.com/office/powerpoint/2010/main" val="2627623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525"/>
            <a:ext cx="12192000" cy="1325563"/>
          </a:xfrm>
        </p:spPr>
        <p:txBody>
          <a:bodyPr/>
          <a:lstStyle/>
          <a:p>
            <a:r>
              <a:rPr lang="fr-FR" dirty="0"/>
              <a:t>AFOM - Opportunités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31088"/>
            <a:ext cx="12192000" cy="5526911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fr-FR" b="1" i="1" u="sng" dirty="0"/>
              <a:t>Sur la thématique 1 (efficacité énergétique) </a:t>
            </a:r>
            <a:r>
              <a:rPr lang="fr-FR" dirty="0"/>
              <a:t> </a:t>
            </a:r>
          </a:p>
          <a:p>
            <a:r>
              <a:rPr lang="fr-FR" b="1" dirty="0"/>
              <a:t>Bâtiment </a:t>
            </a:r>
            <a:r>
              <a:rPr lang="fr-FR" dirty="0"/>
              <a:t>: Fiscalité incitative pour la performance énergétique; Révision de la RTG; Matériaux anciens à rénover (ex de toitures anciennes) </a:t>
            </a:r>
          </a:p>
          <a:p>
            <a:r>
              <a:rPr lang="fr-FR" b="1" dirty="0"/>
              <a:t>Transport:</a:t>
            </a:r>
            <a:r>
              <a:rPr lang="fr-FR" dirty="0"/>
              <a:t> Parc automobile des collectivités publiques </a:t>
            </a:r>
          </a:p>
          <a:p>
            <a:pPr lvl="0">
              <a:buNone/>
            </a:pPr>
            <a:r>
              <a:rPr lang="fr-FR" b="1" i="1" u="sng" dirty="0"/>
              <a:t>Sur la thématique 2 (énergies renouvelables)</a:t>
            </a:r>
          </a:p>
          <a:p>
            <a:pPr lvl="0"/>
            <a:r>
              <a:rPr lang="fr-FR" dirty="0"/>
              <a:t>Espaces en toitures disponibles pour développer les capacités en autoconsommation</a:t>
            </a:r>
          </a:p>
          <a:p>
            <a:r>
              <a:rPr lang="fr-FR" dirty="0"/>
              <a:t>Fort potentiel en ENR diversifiées</a:t>
            </a:r>
          </a:p>
          <a:p>
            <a:pPr>
              <a:buNone/>
            </a:pPr>
            <a:r>
              <a:rPr lang="fr-FR" b="1" i="1" u="sng" dirty="0"/>
              <a:t>Sur la thématique 3 (systèmes réseaux) </a:t>
            </a:r>
          </a:p>
          <a:p>
            <a:r>
              <a:rPr lang="fr-FR" dirty="0"/>
              <a:t>Développer les « smart </a:t>
            </a:r>
            <a:r>
              <a:rPr lang="fr-FR" dirty="0" err="1"/>
              <a:t>grid</a:t>
            </a:r>
            <a:r>
              <a:rPr lang="fr-FR" dirty="0"/>
              <a:t> » (réseaux intelligents)</a:t>
            </a:r>
          </a:p>
          <a:p>
            <a:r>
              <a:rPr lang="fr-FR" dirty="0"/>
              <a:t>Déploiement du compteur numérique</a:t>
            </a:r>
          </a:p>
          <a:p>
            <a:r>
              <a:rPr lang="fr-FR" dirty="0"/>
              <a:t>Doter le territoire d’infrastructures de stockage d’énergie</a:t>
            </a:r>
          </a:p>
          <a:p>
            <a:r>
              <a:rPr lang="fr-FR" dirty="0"/>
              <a:t>Réseau intelligent basé sur les </a:t>
            </a:r>
            <a:r>
              <a:rPr lang="fr-FR" dirty="0" err="1"/>
              <a:t>blockchain</a:t>
            </a:r>
            <a:r>
              <a:rPr lang="fr-FR" dirty="0"/>
              <a:t> </a:t>
            </a:r>
          </a:p>
          <a:p>
            <a:r>
              <a:rPr lang="fr-FR" dirty="0"/>
              <a:t>Prévoir des bornes de recharges communicantes et pilotables (recharge ou décharge vers le réseau)</a:t>
            </a:r>
          </a:p>
          <a:p>
            <a:r>
              <a:rPr lang="fr-FR" dirty="0"/>
              <a:t>Couplage du stockage électricité/recharge des véhicules de transport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178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526"/>
            <a:ext cx="12192000" cy="1325563"/>
          </a:xfrm>
        </p:spPr>
        <p:txBody>
          <a:bodyPr/>
          <a:lstStyle/>
          <a:p>
            <a:r>
              <a:rPr lang="fr-FR" dirty="0"/>
              <a:t>AFOM - Menaces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31088"/>
            <a:ext cx="12192000" cy="5521385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fr-FR" i="1" u="sng" dirty="0"/>
              <a:t>Sur la thématique 1 (efficacité énergétique) </a:t>
            </a:r>
            <a:r>
              <a:rPr lang="fr-FR" dirty="0"/>
              <a:t> </a:t>
            </a:r>
          </a:p>
          <a:p>
            <a:r>
              <a:rPr lang="fr-FR" b="1" dirty="0"/>
              <a:t>Bâtiment </a:t>
            </a:r>
            <a:r>
              <a:rPr lang="fr-FR" dirty="0"/>
              <a:t>: faible intérêt au regard du coût</a:t>
            </a:r>
          </a:p>
          <a:p>
            <a:pPr lvl="0"/>
            <a:r>
              <a:rPr lang="fr-FR" b="1" dirty="0"/>
              <a:t>Transport :</a:t>
            </a:r>
            <a:r>
              <a:rPr lang="fr-FR" dirty="0"/>
              <a:t> un développement de la mobilité électrique non maitrisé</a:t>
            </a:r>
          </a:p>
          <a:p>
            <a:pPr lvl="0"/>
            <a:r>
              <a:rPr lang="fr-FR" dirty="0"/>
              <a:t>Absence d’accompagnement des porteurs de projets</a:t>
            </a:r>
          </a:p>
          <a:p>
            <a:pPr lvl="0"/>
            <a:r>
              <a:rPr lang="fr-FR" dirty="0"/>
              <a:t>Le portage financier des projets (</a:t>
            </a:r>
            <a:r>
              <a:rPr lang="fr-FR" dirty="0" err="1"/>
              <a:t>pré-financement</a:t>
            </a:r>
            <a:r>
              <a:rPr lang="fr-FR" dirty="0"/>
              <a:t>, </a:t>
            </a:r>
            <a:r>
              <a:rPr lang="fr-FR" dirty="0" err="1"/>
              <a:t>auto-financement</a:t>
            </a:r>
            <a:r>
              <a:rPr lang="fr-FR" dirty="0"/>
              <a:t>)</a:t>
            </a:r>
          </a:p>
          <a:p>
            <a:pPr>
              <a:buNone/>
            </a:pPr>
            <a:r>
              <a:rPr lang="fr-FR" i="1" u="sng" dirty="0"/>
              <a:t>Sur la thématique 2 (énergies renouvelables)</a:t>
            </a:r>
          </a:p>
          <a:p>
            <a:r>
              <a:rPr lang="fr-FR" dirty="0"/>
              <a:t>Une fiscalité non adaptée à une transition énergétique des transports</a:t>
            </a:r>
          </a:p>
          <a:p>
            <a:pPr lvl="0">
              <a:buNone/>
            </a:pPr>
            <a:r>
              <a:rPr lang="fr-FR" i="1" u="sng" dirty="0"/>
              <a:t>Sur la thématique 3 (systèmes réseaux) </a:t>
            </a:r>
          </a:p>
          <a:p>
            <a:pPr fontAlgn="base"/>
            <a:r>
              <a:rPr lang="fr-FR" dirty="0"/>
              <a:t>Manque d’intérêt des porteurs de projet</a:t>
            </a:r>
          </a:p>
          <a:p>
            <a:pPr fontAlgn="base"/>
            <a:r>
              <a:rPr lang="fr-FR" dirty="0"/>
              <a:t>L’autoconsommation raccordée au réseau non maitrisée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0846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fr-FR" dirty="0"/>
              <a:t>Enjeux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25564"/>
            <a:ext cx="12192000" cy="5532436"/>
          </a:xfrm>
        </p:spPr>
        <p:txBody>
          <a:bodyPr>
            <a:normAutofit fontScale="77500" lnSpcReduction="20000"/>
          </a:bodyPr>
          <a:lstStyle/>
          <a:p>
            <a:pPr marL="228600" lvl="1">
              <a:spcBef>
                <a:spcPts val="1000"/>
              </a:spcBef>
            </a:pPr>
            <a:r>
              <a:rPr lang="fr-FR" sz="2900" b="1" kern="0" dirty="0">
                <a:solidFill>
                  <a:prstClr val="black"/>
                </a:solidFill>
                <a:ea typeface="Times New Roman" charset="0"/>
                <a:cs typeface="Mangal" charset="0"/>
              </a:rPr>
              <a:t>OS 1 : efficacité énergétique (et maîtrise de la demande)</a:t>
            </a:r>
          </a:p>
          <a:p>
            <a:pPr marL="723900" lvl="2" indent="-266700">
              <a:spcBef>
                <a:spcPts val="1000"/>
              </a:spcBef>
            </a:pPr>
            <a:r>
              <a:rPr lang="fr-FR" sz="2900" dirty="0"/>
              <a:t>Etendre la RTG actuelle à la rénovation, le logement social, les bâtiments publics en accompagnant les différents acteurs et en compensant les surcoûts engendrés</a:t>
            </a:r>
          </a:p>
          <a:p>
            <a:pPr lvl="1" algn="just"/>
            <a:r>
              <a:rPr lang="fr-FR" sz="2900" dirty="0"/>
              <a:t>Favoriser le Véhicule électrique par le déploiement des bornes de recharges sur le territoire</a:t>
            </a:r>
          </a:p>
          <a:p>
            <a:pPr lvl="1" algn="just"/>
            <a:r>
              <a:rPr lang="fr-FR" sz="2900" dirty="0"/>
              <a:t>Soutenir le remplacement des flottes captives, et du parc TC</a:t>
            </a:r>
          </a:p>
          <a:p>
            <a:pPr marL="228600" lvl="1">
              <a:spcBef>
                <a:spcPts val="1000"/>
              </a:spcBef>
            </a:pPr>
            <a:r>
              <a:rPr lang="fr-FR" sz="2900" b="1" kern="0" dirty="0">
                <a:solidFill>
                  <a:prstClr val="black"/>
                </a:solidFill>
                <a:ea typeface="Times New Roman" charset="0"/>
                <a:cs typeface="Mangal" charset="0"/>
              </a:rPr>
              <a:t>OS 2 : ENR</a:t>
            </a:r>
          </a:p>
          <a:p>
            <a:pPr lvl="1" algn="just"/>
            <a:r>
              <a:rPr lang="fr-FR" sz="2900" dirty="0"/>
              <a:t>Favoriser la création de boucle énergétique par le développement de l’autoproduction et l‘autoconsommation (privée et collective)</a:t>
            </a:r>
          </a:p>
          <a:p>
            <a:pPr lvl="1" algn="just"/>
            <a:r>
              <a:rPr lang="fr-FR" sz="2900" dirty="0"/>
              <a:t>Accompagner des démonstrateurs et des prototypes, l’intelligence de gestion énergétique</a:t>
            </a:r>
          </a:p>
          <a:p>
            <a:pPr lvl="1" algn="just"/>
            <a:r>
              <a:rPr lang="fr-FR" sz="2900" dirty="0"/>
              <a:t>Accompagnement des études de faisabilité et du développement des autres filières innovantes</a:t>
            </a:r>
          </a:p>
          <a:p>
            <a:pPr marL="228600" lvl="1">
              <a:spcBef>
                <a:spcPts val="1000"/>
              </a:spcBef>
            </a:pPr>
            <a:r>
              <a:rPr lang="fr-FR" sz="2900" b="1" kern="0" dirty="0">
                <a:solidFill>
                  <a:prstClr val="black"/>
                </a:solidFill>
                <a:ea typeface="Times New Roman" charset="0"/>
                <a:cs typeface="Mangal" charset="0"/>
              </a:rPr>
              <a:t>OS 3 : réseaux et équipements de stockage</a:t>
            </a:r>
          </a:p>
          <a:p>
            <a:pPr lvl="1"/>
            <a:r>
              <a:rPr lang="fr-FR" sz="2900" kern="0" dirty="0">
                <a:solidFill>
                  <a:prstClr val="black"/>
                </a:solidFill>
                <a:cs typeface="Mangal" charset="0"/>
              </a:rPr>
              <a:t>Dépassement des seuils d'énergie non synchrone car par manque d’inertie tout s’écroule</a:t>
            </a:r>
          </a:p>
          <a:p>
            <a:pPr lvl="1" algn="just"/>
            <a:r>
              <a:rPr lang="fr-FR" sz="2900" kern="0" dirty="0">
                <a:solidFill>
                  <a:prstClr val="black"/>
                </a:solidFill>
                <a:cs typeface="Mangal" charset="0"/>
              </a:rPr>
              <a:t>Accompagner les dispositifs de stockage des énergies renouvelables en lien avec les bornes de recharge</a:t>
            </a:r>
          </a:p>
          <a:p>
            <a:pPr lvl="1" algn="just"/>
            <a:r>
              <a:rPr lang="fr-FR" sz="2900" kern="0" dirty="0">
                <a:solidFill>
                  <a:prstClr val="black"/>
                </a:solidFill>
                <a:cs typeface="Mangal" charset="0"/>
              </a:rPr>
              <a:t>Promouvoir </a:t>
            </a:r>
            <a:r>
              <a:rPr lang="fr-FR" sz="2900" kern="0" dirty="0">
                <a:solidFill>
                  <a:prstClr val="black"/>
                </a:solidFill>
                <a:ea typeface="Times New Roman" charset="0"/>
                <a:cs typeface="Mangal" charset="0"/>
              </a:rPr>
              <a:t>en lien avec les EPCI les projets d’éco-quartier qui pourraient accueillir des projets PV auto conso collectifs</a:t>
            </a:r>
            <a:endParaRPr lang="fr-FR" kern="0" dirty="0">
              <a:solidFill>
                <a:prstClr val="black"/>
              </a:solidFill>
              <a:latin typeface="Arial" charset="0"/>
              <a:ea typeface="Times New Roman" charset="0"/>
              <a:cs typeface="Mang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5768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5859</TotalTime>
  <Words>934</Words>
  <Application>Microsoft Macintosh PowerPoint</Application>
  <PresentationFormat>Grand écran</PresentationFormat>
  <Paragraphs>183</Paragraphs>
  <Slides>10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Liberation Serif</vt:lpstr>
      <vt:lpstr>Mangal</vt:lpstr>
      <vt:lpstr>SimSun</vt:lpstr>
      <vt:lpstr>Symbol</vt:lpstr>
      <vt:lpstr>Times New Roman</vt:lpstr>
      <vt:lpstr>Thème Office</vt:lpstr>
      <vt:lpstr>Consultations préparatoires au lancement de la programmation 2021-2027 FEDER FSE+</vt:lpstr>
      <vt:lpstr>ENERGIE</vt:lpstr>
      <vt:lpstr>ENERGIE</vt:lpstr>
      <vt:lpstr>ENERGIE</vt:lpstr>
      <vt:lpstr>AFOM - Atouts</vt:lpstr>
      <vt:lpstr>AFOM - Faiblesses</vt:lpstr>
      <vt:lpstr>AFOM - Opportunités</vt:lpstr>
      <vt:lpstr>AFOM - Menaces</vt:lpstr>
      <vt:lpstr>Enjeux</vt:lpstr>
      <vt:lpstr>Présentation PowerPoint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Consultations préparatoires au lancement de la programmation 2021-2027 FEDER FSE+</dc:title>
  <dc:creator>Marc JM</dc:creator>
  <cp:lastModifiedBy>croag@wanadoo.fr</cp:lastModifiedBy>
  <cp:revision>137</cp:revision>
  <dcterms:created xsi:type="dcterms:W3CDTF">2019-10-03T11:21:13Z</dcterms:created>
  <dcterms:modified xsi:type="dcterms:W3CDTF">2020-04-30T19:35:21Z</dcterms:modified>
</cp:coreProperties>
</file>